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2"/>
  </p:sldMasterIdLst>
  <p:notesMasterIdLst>
    <p:notesMasterId r:id="rId21"/>
  </p:notesMasterIdLst>
  <p:handoutMasterIdLst>
    <p:handoutMasterId r:id="rId22"/>
  </p:handoutMasterIdLst>
  <p:sldIdLst>
    <p:sldId id="256"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719" autoAdjust="0"/>
  </p:normalViewPr>
  <p:slideViewPr>
    <p:cSldViewPr snapToGrid="0">
      <p:cViewPr varScale="1">
        <p:scale>
          <a:sx n="101" d="100"/>
          <a:sy n="101" d="100"/>
        </p:scale>
        <p:origin x="936"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02/27/2023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02/27/2023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3842405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51134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Note: Defining </a:t>
            </a:r>
            <a:r>
              <a:rPr lang="en-US" dirty="0" err="1"/>
              <a:t>init</a:t>
            </a:r>
            <a:r>
              <a:rPr lang="en-US" dirty="0"/>
              <a:t> and destroy methods - Method Signatures</a:t>
            </a:r>
          </a:p>
          <a:p>
            <a:r>
              <a:rPr lang="en-US" dirty="0"/>
              <a:t>Special Note about </a:t>
            </a:r>
            <a:r>
              <a:rPr lang="en-US" dirty="0" err="1"/>
              <a:t>init</a:t>
            </a:r>
            <a:r>
              <a:rPr lang="en-US" dirty="0"/>
              <a:t> and destroy Method Signatures</a:t>
            </a:r>
          </a:p>
          <a:p>
            <a:endParaRPr lang="en-US" dirty="0"/>
          </a:p>
          <a:p>
            <a:r>
              <a:rPr lang="en-US" dirty="0"/>
              <a:t>When using XML configuration, I want to provide additional details regarding the method signatures of the </a:t>
            </a:r>
            <a:r>
              <a:rPr lang="en-US" dirty="0" err="1"/>
              <a:t>init</a:t>
            </a:r>
            <a:r>
              <a:rPr lang="en-US" dirty="0"/>
              <a:t>-method  and destroy-method .</a:t>
            </a:r>
          </a:p>
          <a:p>
            <a:endParaRPr lang="en-US" dirty="0"/>
          </a:p>
          <a:p>
            <a:r>
              <a:rPr lang="en-US" dirty="0"/>
              <a:t>Access modifier</a:t>
            </a:r>
          </a:p>
          <a:p>
            <a:r>
              <a:rPr lang="en-US" dirty="0"/>
              <a:t>The method can have any access modifier (public, protected, private)</a:t>
            </a:r>
          </a:p>
          <a:p>
            <a:endParaRPr lang="en-US" dirty="0"/>
          </a:p>
          <a:p>
            <a:r>
              <a:rPr lang="en-US" dirty="0"/>
              <a:t>Return type</a:t>
            </a:r>
          </a:p>
          <a:p>
            <a:r>
              <a:rPr lang="en-US" dirty="0"/>
              <a:t>The method can have any return type. However, "void' is most commonly used. If you give a return type just note that you will not be able to capture the return value. As a result, "void" is commonly used.</a:t>
            </a:r>
          </a:p>
          <a:p>
            <a:endParaRPr lang="en-US" dirty="0"/>
          </a:p>
          <a:p>
            <a:r>
              <a:rPr lang="en-US" dirty="0"/>
              <a:t>Method name</a:t>
            </a:r>
          </a:p>
          <a:p>
            <a:r>
              <a:rPr lang="en-US" dirty="0"/>
              <a:t>The method can have any method name.</a:t>
            </a:r>
          </a:p>
          <a:p>
            <a:endParaRPr lang="en-US" dirty="0"/>
          </a:p>
          <a:p>
            <a:r>
              <a:rPr lang="en-US" dirty="0"/>
              <a:t>Arguments</a:t>
            </a:r>
          </a:p>
          <a:p>
            <a:r>
              <a:rPr lang="en-US" dirty="0"/>
              <a:t>The method can not accept any arguments. The method should be no-arg.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3604389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29158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that the class must be correct in the above bean.</a:t>
            </a:r>
          </a:p>
          <a:p>
            <a:endParaRPr lang="en-US" dirty="0"/>
          </a:p>
          <a:p>
            <a:r>
              <a:rPr lang="en-US" dirty="0"/>
              <a:t>In the above screenshot of the output we can see that the bean container gets first instantiated then the output got printed which was there in </a:t>
            </a:r>
            <a:r>
              <a:rPr lang="en-US" dirty="0" err="1"/>
              <a:t>getDailyWorkout</a:t>
            </a:r>
            <a:r>
              <a:rPr lang="en-US" dirty="0"/>
              <a:t>() method and bean container gets closed and then </a:t>
            </a:r>
            <a:r>
              <a:rPr lang="en-US" dirty="0" err="1">
                <a:solidFill>
                  <a:srgbClr val="FFC66D"/>
                </a:solidFill>
                <a:effectLst/>
              </a:rPr>
              <a:t>doMyCleanupStuffYoYo</a:t>
            </a:r>
            <a:r>
              <a:rPr lang="en-US" dirty="0"/>
              <a:t>()</a:t>
            </a:r>
          </a:p>
          <a:p>
            <a:r>
              <a:rPr lang="en-US" dirty="0"/>
              <a:t>Output got printed </a:t>
            </a:r>
          </a:p>
          <a:p>
            <a:endParaRPr lang="en-US" dirty="0"/>
          </a:p>
          <a:p>
            <a:endParaRPr lang="en-US" dirty="0"/>
          </a:p>
          <a:p>
            <a:r>
              <a:rPr lang="en-US" dirty="0"/>
              <a:t>Special Note about Destroy Lifecycle and Prototype Scope</a:t>
            </a:r>
          </a:p>
          <a:p>
            <a:r>
              <a:rPr lang="en-US" dirty="0"/>
              <a:t>There is a subtle point you need to be aware of with "prototype" scoped beans.</a:t>
            </a:r>
          </a:p>
          <a:p>
            <a:endParaRPr lang="en-US" dirty="0"/>
          </a:p>
          <a:p>
            <a:r>
              <a:rPr lang="en-US" dirty="0"/>
              <a:t>For "prototype" scoped beans, Spring does not call the destroy method.  Gasp!  </a:t>
            </a:r>
          </a:p>
          <a:p>
            <a:endParaRPr lang="en-US" dirty="0"/>
          </a:p>
          <a:p>
            <a:endParaRPr lang="en-US" dirty="0"/>
          </a:p>
          <a:p>
            <a:r>
              <a:rPr lang="en-US" dirty="0"/>
              <a:t>---</a:t>
            </a:r>
          </a:p>
          <a:p>
            <a:r>
              <a:rPr lang="en-US" dirty="0"/>
              <a:t>In contrast to the other scopes, Spring does not manage the complete lifecycle of a prototype bean: the container instantiates, configures, and otherwise assembles a prototype object, and hands it to the client, with no further record of that prototype instance.</a:t>
            </a:r>
          </a:p>
          <a:p>
            <a:endParaRPr lang="en-US" dirty="0"/>
          </a:p>
          <a:p>
            <a:r>
              <a:rPr lang="en-US" dirty="0"/>
              <a:t>Thus, although initialization lifecycle callback methods are called on all objects regardless of scope, in the case of prototypes, configured destruction lifecycle callbacks are not called. The client code must clean up prototype-scoped objects and release expensive resources that the prototype bean(s) are holding.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3305433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283927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3393520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2948076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328138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bean scope is singleton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91315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09098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003584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another package for the bean Scopes i.e. </a:t>
            </a:r>
            <a:r>
              <a:rPr lang="en-US" dirty="0" err="1"/>
              <a:t>beanScope</a:t>
            </a:r>
            <a:r>
              <a:rPr lang="en-US" dirty="0"/>
              <a:t> and for that we have created the separate configuration file i.e. beanScope-applicationContext.xml</a:t>
            </a:r>
          </a:p>
          <a:p>
            <a:endParaRPr lang="en-US" dirty="0"/>
          </a:p>
          <a:p>
            <a:r>
              <a:rPr lang="en-US" dirty="0"/>
              <a:t>We haven’t given any scope in the bean in the second screenshot as the singleton scope is by default get assigned in the spring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99775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conclude from the output that </a:t>
            </a:r>
            <a:r>
              <a:rPr lang="en-US" dirty="0" err="1"/>
              <a:t>theCoach</a:t>
            </a:r>
            <a:r>
              <a:rPr lang="en-US" dirty="0"/>
              <a:t> and </a:t>
            </a:r>
            <a:r>
              <a:rPr lang="en-US" dirty="0" err="1"/>
              <a:t>alphaCoach</a:t>
            </a:r>
            <a:r>
              <a:rPr lang="en-US" dirty="0"/>
              <a:t> are same and it is same as the screenshot in slide 3 and also the memory location of both are exactly </a:t>
            </a:r>
            <a:r>
              <a:rPr lang="en-US" dirty="0" err="1"/>
              <a:t>same,even</a:t>
            </a:r>
            <a:r>
              <a:rPr lang="en-US" dirty="0"/>
              <a:t> the address(1d2adfbe)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923538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BeanScopeDemoApp</a:t>
            </a:r>
            <a:r>
              <a:rPr lang="en-US" dirty="0"/>
              <a:t> will be exactly same as in slide 7</a:t>
            </a:r>
          </a:p>
          <a:p>
            <a:endParaRPr lang="en-US" dirty="0"/>
          </a:p>
          <a:p>
            <a:r>
              <a:rPr lang="en-US" dirty="0"/>
              <a:t>So in the above output screenshot we can see that there is new object for each reference(different for  </a:t>
            </a:r>
            <a:r>
              <a:rPr lang="en-US" dirty="0" err="1"/>
              <a:t>theCoach</a:t>
            </a:r>
            <a:r>
              <a:rPr lang="en-US" dirty="0"/>
              <a:t> and </a:t>
            </a:r>
            <a:r>
              <a:rPr lang="en-US" dirty="0" err="1"/>
              <a:t>alphaCoach</a:t>
            </a:r>
            <a:r>
              <a:rPr lang="en-US" dirty="0"/>
              <a:t>) i.e. they are getting stored in different memory location, which is same as expected from the slide 5.</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60946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399479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02/27/2023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02/27/2023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02/27/2023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02/27/2023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02/27/2023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02/27/2023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612396" y="4572000"/>
            <a:ext cx="10962344" cy="895244"/>
          </a:xfrm>
        </p:spPr>
        <p:txBody>
          <a:bodyPr>
            <a:noAutofit/>
          </a:bodyPr>
          <a:lstStyle/>
          <a:p>
            <a:r>
              <a:rPr lang="en-US" sz="4800" dirty="0">
                <a:solidFill>
                  <a:schemeClr val="bg1"/>
                </a:solidFill>
              </a:rPr>
              <a:t>SPRING BEAN SCOPES AND LIFECYCLE</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E8DF2C-6C12-BD35-DE58-D1C87EE08E85}"/>
              </a:ext>
            </a:extLst>
          </p:cNvPr>
          <p:cNvPicPr>
            <a:picLocks noChangeAspect="1"/>
          </p:cNvPicPr>
          <p:nvPr/>
        </p:nvPicPr>
        <p:blipFill>
          <a:blip r:embed="rId3"/>
          <a:stretch>
            <a:fillRect/>
          </a:stretch>
        </p:blipFill>
        <p:spPr>
          <a:xfrm>
            <a:off x="2119312" y="928687"/>
            <a:ext cx="7953375" cy="5000625"/>
          </a:xfrm>
          <a:prstGeom prst="rect">
            <a:avLst/>
          </a:prstGeom>
        </p:spPr>
      </p:pic>
    </p:spTree>
    <p:extLst>
      <p:ext uri="{BB962C8B-B14F-4D97-AF65-F5344CB8AC3E}">
        <p14:creationId xmlns:p14="http://schemas.microsoft.com/office/powerpoint/2010/main" val="2798504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E7E3B-E1EA-ADF9-637C-3350E1A8C40B}"/>
              </a:ext>
            </a:extLst>
          </p:cNvPr>
          <p:cNvPicPr>
            <a:picLocks noChangeAspect="1"/>
          </p:cNvPicPr>
          <p:nvPr/>
        </p:nvPicPr>
        <p:blipFill>
          <a:blip r:embed="rId3"/>
          <a:stretch>
            <a:fillRect/>
          </a:stretch>
        </p:blipFill>
        <p:spPr>
          <a:xfrm>
            <a:off x="6428487" y="3834580"/>
            <a:ext cx="5832339" cy="3023419"/>
          </a:xfrm>
          <a:prstGeom prst="rect">
            <a:avLst/>
          </a:prstGeom>
        </p:spPr>
      </p:pic>
      <p:pic>
        <p:nvPicPr>
          <p:cNvPr id="5" name="Picture 4">
            <a:extLst>
              <a:ext uri="{FF2B5EF4-FFF2-40B4-BE49-F238E27FC236}">
                <a16:creationId xmlns:a16="http://schemas.microsoft.com/office/drawing/2014/main" id="{1967CA65-693F-F390-1A8E-2BF9F334168D}"/>
              </a:ext>
            </a:extLst>
          </p:cNvPr>
          <p:cNvPicPr>
            <a:picLocks noChangeAspect="1"/>
          </p:cNvPicPr>
          <p:nvPr/>
        </p:nvPicPr>
        <p:blipFill>
          <a:blip r:embed="rId4"/>
          <a:stretch>
            <a:fillRect/>
          </a:stretch>
        </p:blipFill>
        <p:spPr>
          <a:xfrm>
            <a:off x="275304" y="710682"/>
            <a:ext cx="6233651" cy="3222575"/>
          </a:xfrm>
          <a:prstGeom prst="rect">
            <a:avLst/>
          </a:prstGeom>
        </p:spPr>
      </p:pic>
    </p:spTree>
    <p:extLst>
      <p:ext uri="{BB962C8B-B14F-4D97-AF65-F5344CB8AC3E}">
        <p14:creationId xmlns:p14="http://schemas.microsoft.com/office/powerpoint/2010/main" val="508369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E3A8A4-004F-4DCB-A8D0-D7DF045658DB}"/>
              </a:ext>
            </a:extLst>
          </p:cNvPr>
          <p:cNvPicPr>
            <a:picLocks noChangeAspect="1"/>
          </p:cNvPicPr>
          <p:nvPr/>
        </p:nvPicPr>
        <p:blipFill>
          <a:blip r:embed="rId3"/>
          <a:stretch>
            <a:fillRect/>
          </a:stretch>
        </p:blipFill>
        <p:spPr>
          <a:xfrm>
            <a:off x="2543021" y="967709"/>
            <a:ext cx="7400925" cy="3762375"/>
          </a:xfrm>
          <a:prstGeom prst="rect">
            <a:avLst/>
          </a:prstGeom>
        </p:spPr>
      </p:pic>
    </p:spTree>
    <p:extLst>
      <p:ext uri="{BB962C8B-B14F-4D97-AF65-F5344CB8AC3E}">
        <p14:creationId xmlns:p14="http://schemas.microsoft.com/office/powerpoint/2010/main" val="9615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90C9BD-811D-4BF4-11B0-7E73B9FB231A}"/>
              </a:ext>
            </a:extLst>
          </p:cNvPr>
          <p:cNvSpPr txBox="1"/>
          <p:nvPr/>
        </p:nvSpPr>
        <p:spPr>
          <a:xfrm>
            <a:off x="3470788" y="847721"/>
            <a:ext cx="6096000" cy="369332"/>
          </a:xfrm>
          <a:prstGeom prst="rect">
            <a:avLst/>
          </a:prstGeom>
          <a:noFill/>
        </p:spPr>
        <p:txBody>
          <a:bodyPr wrap="square">
            <a:spAutoFit/>
          </a:bodyPr>
          <a:lstStyle/>
          <a:p>
            <a:r>
              <a:rPr lang="en-US" dirty="0"/>
              <a:t>Step - 1 Define your methods for </a:t>
            </a:r>
            <a:r>
              <a:rPr lang="en-US" dirty="0" err="1"/>
              <a:t>init</a:t>
            </a:r>
            <a:r>
              <a:rPr lang="en-US" dirty="0"/>
              <a:t> and destroy</a:t>
            </a:r>
          </a:p>
        </p:txBody>
      </p:sp>
      <p:pic>
        <p:nvPicPr>
          <p:cNvPr id="5" name="Picture 4">
            <a:extLst>
              <a:ext uri="{FF2B5EF4-FFF2-40B4-BE49-F238E27FC236}">
                <a16:creationId xmlns:a16="http://schemas.microsoft.com/office/drawing/2014/main" id="{A1D3CF05-88D0-A1FB-5A3F-D72A42773199}"/>
              </a:ext>
            </a:extLst>
          </p:cNvPr>
          <p:cNvPicPr>
            <a:picLocks noChangeAspect="1"/>
          </p:cNvPicPr>
          <p:nvPr/>
        </p:nvPicPr>
        <p:blipFill>
          <a:blip r:embed="rId3"/>
          <a:stretch>
            <a:fillRect/>
          </a:stretch>
        </p:blipFill>
        <p:spPr>
          <a:xfrm>
            <a:off x="1662881" y="1597111"/>
            <a:ext cx="8267700" cy="4765886"/>
          </a:xfrm>
          <a:prstGeom prst="rect">
            <a:avLst/>
          </a:prstGeom>
        </p:spPr>
      </p:pic>
    </p:spTree>
    <p:extLst>
      <p:ext uri="{BB962C8B-B14F-4D97-AF65-F5344CB8AC3E}">
        <p14:creationId xmlns:p14="http://schemas.microsoft.com/office/powerpoint/2010/main" val="35584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270E74-3552-B0B6-2536-72F4F73CE609}"/>
              </a:ext>
            </a:extLst>
          </p:cNvPr>
          <p:cNvSpPr txBox="1"/>
          <p:nvPr/>
        </p:nvSpPr>
        <p:spPr>
          <a:xfrm>
            <a:off x="363794" y="562585"/>
            <a:ext cx="6096000" cy="369332"/>
          </a:xfrm>
          <a:prstGeom prst="rect">
            <a:avLst/>
          </a:prstGeom>
          <a:noFill/>
        </p:spPr>
        <p:txBody>
          <a:bodyPr wrap="square">
            <a:spAutoFit/>
          </a:bodyPr>
          <a:lstStyle/>
          <a:p>
            <a:r>
              <a:rPr lang="en-US" dirty="0"/>
              <a:t>Step - 2 Configure the method names in spring config file</a:t>
            </a:r>
          </a:p>
        </p:txBody>
      </p:sp>
      <p:pic>
        <p:nvPicPr>
          <p:cNvPr id="5" name="Picture 4">
            <a:extLst>
              <a:ext uri="{FF2B5EF4-FFF2-40B4-BE49-F238E27FC236}">
                <a16:creationId xmlns:a16="http://schemas.microsoft.com/office/drawing/2014/main" id="{F315BC8D-B338-C027-A37A-A44DC5B45E9F}"/>
              </a:ext>
            </a:extLst>
          </p:cNvPr>
          <p:cNvPicPr>
            <a:picLocks noChangeAspect="1"/>
          </p:cNvPicPr>
          <p:nvPr/>
        </p:nvPicPr>
        <p:blipFill>
          <a:blip r:embed="rId3"/>
          <a:stretch>
            <a:fillRect/>
          </a:stretch>
        </p:blipFill>
        <p:spPr>
          <a:xfrm>
            <a:off x="1826059" y="931918"/>
            <a:ext cx="8143851" cy="4064034"/>
          </a:xfrm>
          <a:prstGeom prst="rect">
            <a:avLst/>
          </a:prstGeom>
        </p:spPr>
      </p:pic>
      <p:pic>
        <p:nvPicPr>
          <p:cNvPr id="7" name="Picture 6">
            <a:extLst>
              <a:ext uri="{FF2B5EF4-FFF2-40B4-BE49-F238E27FC236}">
                <a16:creationId xmlns:a16="http://schemas.microsoft.com/office/drawing/2014/main" id="{81973146-2380-9D26-CFA4-3CBC1AFBC412}"/>
              </a:ext>
            </a:extLst>
          </p:cNvPr>
          <p:cNvPicPr>
            <a:picLocks noChangeAspect="1"/>
          </p:cNvPicPr>
          <p:nvPr/>
        </p:nvPicPr>
        <p:blipFill>
          <a:blip r:embed="rId4"/>
          <a:stretch>
            <a:fillRect/>
          </a:stretch>
        </p:blipFill>
        <p:spPr>
          <a:xfrm>
            <a:off x="0" y="5015414"/>
            <a:ext cx="12192000" cy="1842586"/>
          </a:xfrm>
          <a:prstGeom prst="rect">
            <a:avLst/>
          </a:prstGeom>
        </p:spPr>
      </p:pic>
    </p:spTree>
    <p:extLst>
      <p:ext uri="{BB962C8B-B14F-4D97-AF65-F5344CB8AC3E}">
        <p14:creationId xmlns:p14="http://schemas.microsoft.com/office/powerpoint/2010/main" val="4051332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90265F-27FF-6D35-6D12-7E51960A73A2}"/>
              </a:ext>
            </a:extLst>
          </p:cNvPr>
          <p:cNvSpPr txBox="1"/>
          <p:nvPr/>
        </p:nvSpPr>
        <p:spPr>
          <a:xfrm>
            <a:off x="2426677" y="779493"/>
            <a:ext cx="7433378" cy="369332"/>
          </a:xfrm>
          <a:prstGeom prst="rect">
            <a:avLst/>
          </a:prstGeom>
          <a:noFill/>
        </p:spPr>
        <p:txBody>
          <a:bodyPr wrap="square">
            <a:spAutoFit/>
          </a:bodyPr>
          <a:lstStyle/>
          <a:p>
            <a:r>
              <a:rPr lang="en-US" dirty="0"/>
              <a:t>How can I create code to call the destroy method on prototype scope beans</a:t>
            </a:r>
          </a:p>
        </p:txBody>
      </p:sp>
      <p:sp>
        <p:nvSpPr>
          <p:cNvPr id="5" name="TextBox 4">
            <a:extLst>
              <a:ext uri="{FF2B5EF4-FFF2-40B4-BE49-F238E27FC236}">
                <a16:creationId xmlns:a16="http://schemas.microsoft.com/office/drawing/2014/main" id="{56BA8CE0-EB0D-AD31-6E2B-1F0532AE4FBF}"/>
              </a:ext>
            </a:extLst>
          </p:cNvPr>
          <p:cNvSpPr txBox="1"/>
          <p:nvPr/>
        </p:nvSpPr>
        <p:spPr>
          <a:xfrm>
            <a:off x="70338" y="1413027"/>
            <a:ext cx="6490920" cy="2893100"/>
          </a:xfrm>
          <a:prstGeom prst="rect">
            <a:avLst/>
          </a:prstGeom>
          <a:noFill/>
        </p:spPr>
        <p:txBody>
          <a:bodyPr wrap="square">
            <a:spAutoFit/>
          </a:bodyPr>
          <a:lstStyle/>
          <a:p>
            <a:r>
              <a:rPr lang="en-US" sz="1400" dirty="0"/>
              <a:t>Development Process</a:t>
            </a:r>
          </a:p>
          <a:p>
            <a:endParaRPr lang="en-US" sz="1400" dirty="0"/>
          </a:p>
          <a:p>
            <a:r>
              <a:rPr lang="en-US" sz="1400" dirty="0"/>
              <a:t>1. Create a custom bean processor. This bean processor will keep track of prototype scoped beans. During shutdown it will call the destroy() method on the prototype scoped beans. The custom processor is configured in the spring config file.</a:t>
            </a:r>
          </a:p>
          <a:p>
            <a:endParaRPr lang="en-US" sz="1400" dirty="0"/>
          </a:p>
          <a:p>
            <a:endParaRPr lang="en-US" sz="1400" dirty="0"/>
          </a:p>
          <a:p>
            <a:endParaRPr lang="en-US" sz="1400" dirty="0"/>
          </a:p>
          <a:p>
            <a:r>
              <a:rPr lang="en-US" sz="1400" dirty="0"/>
              <a:t>	&lt;!-- Bean custom processor to handle calling destroy methods on prototype scoped beans --&gt;</a:t>
            </a:r>
          </a:p>
          <a:p>
            <a:r>
              <a:rPr lang="en-US" sz="1400" dirty="0"/>
              <a:t>        &lt;bean id="</a:t>
            </a:r>
            <a:r>
              <a:rPr lang="en-US" sz="1400" dirty="0" err="1"/>
              <a:t>customProcessor</a:t>
            </a:r>
            <a:r>
              <a:rPr lang="en-US" sz="1400" dirty="0"/>
              <a:t>"</a:t>
            </a:r>
          </a:p>
          <a:p>
            <a:r>
              <a:rPr lang="en-US" sz="1400" dirty="0"/>
              <a:t>    		class="com.luv2code.springdemo.MyCustomBeanProcessor"&gt;</a:t>
            </a:r>
          </a:p>
          <a:p>
            <a:r>
              <a:rPr lang="en-US" sz="1400" dirty="0"/>
              <a:t>   	&lt;/bean&gt;</a:t>
            </a:r>
          </a:p>
        </p:txBody>
      </p:sp>
      <p:sp>
        <p:nvSpPr>
          <p:cNvPr id="7" name="TextBox 6">
            <a:extLst>
              <a:ext uri="{FF2B5EF4-FFF2-40B4-BE49-F238E27FC236}">
                <a16:creationId xmlns:a16="http://schemas.microsoft.com/office/drawing/2014/main" id="{3D96A42B-A805-ED76-AA83-3E05DB13CFB6}"/>
              </a:ext>
            </a:extLst>
          </p:cNvPr>
          <p:cNvSpPr txBox="1"/>
          <p:nvPr/>
        </p:nvSpPr>
        <p:spPr>
          <a:xfrm>
            <a:off x="6380758" y="3127527"/>
            <a:ext cx="6097464" cy="3816429"/>
          </a:xfrm>
          <a:prstGeom prst="rect">
            <a:avLst/>
          </a:prstGeom>
          <a:noFill/>
        </p:spPr>
        <p:txBody>
          <a:bodyPr wrap="square">
            <a:spAutoFit/>
          </a:bodyPr>
          <a:lstStyle/>
          <a:p>
            <a:r>
              <a:rPr lang="en-US" sz="1400" dirty="0"/>
              <a:t>2. The prototype scoped beans MUST implement the </a:t>
            </a:r>
            <a:r>
              <a:rPr lang="en-US" sz="1400" dirty="0" err="1"/>
              <a:t>DisposableBean</a:t>
            </a:r>
            <a:r>
              <a:rPr lang="en-US" sz="1400" dirty="0"/>
              <a:t> interface. This interface defines a "destroy()" method.</a:t>
            </a:r>
          </a:p>
          <a:p>
            <a:endParaRPr lang="en-US" sz="1400" dirty="0"/>
          </a:p>
          <a:p>
            <a:endParaRPr lang="en-US" sz="1400" dirty="0"/>
          </a:p>
          <a:p>
            <a:endParaRPr lang="en-US" sz="1400" dirty="0"/>
          </a:p>
          <a:p>
            <a:r>
              <a:rPr lang="en-US" sz="1400" dirty="0"/>
              <a:t>public class </a:t>
            </a:r>
            <a:r>
              <a:rPr lang="en-US" sz="1400" dirty="0" err="1"/>
              <a:t>TrackCoach</a:t>
            </a:r>
            <a:r>
              <a:rPr lang="en-US" sz="1400" dirty="0"/>
              <a:t> implements Coach, </a:t>
            </a:r>
            <a:r>
              <a:rPr lang="en-US" sz="1400" dirty="0" err="1"/>
              <a:t>DisposableBean</a:t>
            </a:r>
            <a:r>
              <a:rPr lang="en-US" sz="1400" dirty="0"/>
              <a:t> {</a:t>
            </a:r>
          </a:p>
          <a:p>
            <a:r>
              <a:rPr lang="en-US" sz="1400" dirty="0"/>
              <a:t> </a:t>
            </a:r>
          </a:p>
          <a:p>
            <a:r>
              <a:rPr lang="en-US" sz="1400" dirty="0"/>
              <a:t>	...</a:t>
            </a:r>
          </a:p>
          <a:p>
            <a:r>
              <a:rPr lang="en-US" sz="1400" dirty="0"/>
              <a:t>	</a:t>
            </a:r>
          </a:p>
          <a:p>
            <a:r>
              <a:rPr lang="en-US" sz="1400" dirty="0"/>
              <a:t>	// add a destroy method</a:t>
            </a:r>
          </a:p>
          <a:p>
            <a:r>
              <a:rPr lang="en-US" sz="1400" dirty="0"/>
              <a:t>	@Override</a:t>
            </a:r>
          </a:p>
          <a:p>
            <a:r>
              <a:rPr lang="en-US" sz="1400" dirty="0"/>
              <a:t>	public void destroy() throws Exception {</a:t>
            </a:r>
          </a:p>
          <a:p>
            <a:r>
              <a:rPr lang="en-US" sz="1400" dirty="0"/>
              <a:t>		</a:t>
            </a:r>
            <a:r>
              <a:rPr lang="en-US" sz="1400" dirty="0" err="1"/>
              <a:t>System.out.println</a:t>
            </a:r>
            <a:r>
              <a:rPr lang="en-US" sz="1400" dirty="0"/>
              <a:t>("</a:t>
            </a:r>
            <a:r>
              <a:rPr lang="en-US" sz="1400" dirty="0" err="1"/>
              <a:t>TrackCoach</a:t>
            </a:r>
            <a:r>
              <a:rPr lang="en-US" sz="1400" dirty="0"/>
              <a:t>: inside method </a:t>
            </a:r>
            <a:r>
              <a:rPr lang="en-US" sz="1400" dirty="0" err="1"/>
              <a:t>doMyCleanupStuffYoYo</a:t>
            </a:r>
            <a:r>
              <a:rPr lang="en-US" sz="1400" dirty="0"/>
              <a:t>");		</a:t>
            </a:r>
          </a:p>
          <a:p>
            <a:r>
              <a:rPr lang="en-US" sz="1400" dirty="0"/>
              <a:t>	}</a:t>
            </a:r>
          </a:p>
          <a:p>
            <a:r>
              <a:rPr lang="en-US" sz="1400" dirty="0"/>
              <a:t> </a:t>
            </a:r>
          </a:p>
          <a:p>
            <a:r>
              <a:rPr lang="en-US" sz="1400" dirty="0"/>
              <a:t>}</a:t>
            </a:r>
            <a:endParaRPr lang="en-US" dirty="0"/>
          </a:p>
        </p:txBody>
      </p:sp>
    </p:spTree>
    <p:extLst>
      <p:ext uri="{BB962C8B-B14F-4D97-AF65-F5344CB8AC3E}">
        <p14:creationId xmlns:p14="http://schemas.microsoft.com/office/powerpoint/2010/main" val="271025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CAF3A1-AF3C-2C0A-E3D0-BE12FF3BC44D}"/>
              </a:ext>
            </a:extLst>
          </p:cNvPr>
          <p:cNvSpPr txBox="1"/>
          <p:nvPr/>
        </p:nvSpPr>
        <p:spPr>
          <a:xfrm>
            <a:off x="2477233" y="729487"/>
            <a:ext cx="6097464" cy="2893100"/>
          </a:xfrm>
          <a:prstGeom prst="rect">
            <a:avLst/>
          </a:prstGeom>
          <a:noFill/>
        </p:spPr>
        <p:txBody>
          <a:bodyPr wrap="square">
            <a:spAutoFit/>
          </a:bodyPr>
          <a:lstStyle/>
          <a:p>
            <a:r>
              <a:rPr lang="en-US" sz="1400" dirty="0"/>
              <a:t>3. The Spring configuration does not require use the destroy-method attribute. You can safely remove it.</a:t>
            </a:r>
          </a:p>
          <a:p>
            <a:endParaRPr lang="en-US" sz="1400" dirty="0"/>
          </a:p>
          <a:p>
            <a:endParaRPr lang="en-US" sz="1400" dirty="0"/>
          </a:p>
          <a:p>
            <a:endParaRPr lang="en-US" sz="1400" dirty="0"/>
          </a:p>
          <a:p>
            <a:r>
              <a:rPr lang="en-US" sz="1400" dirty="0"/>
              <a:t> 	&lt;bean id="</a:t>
            </a:r>
            <a:r>
              <a:rPr lang="en-US" sz="1400" dirty="0" err="1"/>
              <a:t>myCoach</a:t>
            </a:r>
            <a:r>
              <a:rPr lang="en-US" sz="1400" dirty="0"/>
              <a:t>"</a:t>
            </a:r>
          </a:p>
          <a:p>
            <a:r>
              <a:rPr lang="en-US" sz="1400" dirty="0"/>
              <a:t> 		class="com.luv2code.springdemo.TrackCoach"</a:t>
            </a:r>
          </a:p>
          <a:p>
            <a:r>
              <a:rPr lang="en-US" sz="1400" dirty="0"/>
              <a:t> 		</a:t>
            </a:r>
            <a:r>
              <a:rPr lang="en-US" sz="1400" dirty="0" err="1"/>
              <a:t>init</a:t>
            </a:r>
            <a:r>
              <a:rPr lang="en-US" sz="1400" dirty="0"/>
              <a:t>-method="</a:t>
            </a:r>
            <a:r>
              <a:rPr lang="en-US" sz="1400" dirty="0" err="1"/>
              <a:t>doMyStartupStuff</a:t>
            </a:r>
            <a:r>
              <a:rPr lang="en-US" sz="1400" dirty="0"/>
              <a:t>"</a:t>
            </a:r>
          </a:p>
          <a:p>
            <a:r>
              <a:rPr lang="en-US" sz="1400" dirty="0"/>
              <a:t> 		scope="prototype"&gt;	</a:t>
            </a:r>
          </a:p>
          <a:p>
            <a:r>
              <a:rPr lang="en-US" sz="1400" dirty="0"/>
              <a:t> 		</a:t>
            </a:r>
          </a:p>
          <a:p>
            <a:r>
              <a:rPr lang="en-US" sz="1400" dirty="0"/>
              <a:t> 		&lt;!-- set up constructor injection --&gt;</a:t>
            </a:r>
          </a:p>
          <a:p>
            <a:r>
              <a:rPr lang="en-US" sz="1400" dirty="0"/>
              <a:t> 		&lt;constructor-</a:t>
            </a:r>
            <a:r>
              <a:rPr lang="en-US" sz="1400" dirty="0" err="1"/>
              <a:t>arg</a:t>
            </a:r>
            <a:r>
              <a:rPr lang="en-US" sz="1400" dirty="0"/>
              <a:t> ref="</a:t>
            </a:r>
            <a:r>
              <a:rPr lang="en-US" sz="1400" dirty="0" err="1"/>
              <a:t>myFortuneService</a:t>
            </a:r>
            <a:r>
              <a:rPr lang="en-US" sz="1400" dirty="0"/>
              <a:t>" /&gt;</a:t>
            </a:r>
          </a:p>
          <a:p>
            <a:r>
              <a:rPr lang="en-US" sz="1400" dirty="0"/>
              <a:t> 	&lt;/bean&gt;</a:t>
            </a:r>
          </a:p>
        </p:txBody>
      </p:sp>
      <p:sp>
        <p:nvSpPr>
          <p:cNvPr id="5" name="TextBox 4">
            <a:extLst>
              <a:ext uri="{FF2B5EF4-FFF2-40B4-BE49-F238E27FC236}">
                <a16:creationId xmlns:a16="http://schemas.microsoft.com/office/drawing/2014/main" id="{0C1DB0AD-01AB-C82B-0A00-1C57404F9491}"/>
              </a:ext>
            </a:extLst>
          </p:cNvPr>
          <p:cNvSpPr txBox="1"/>
          <p:nvPr/>
        </p:nvSpPr>
        <p:spPr>
          <a:xfrm>
            <a:off x="94518" y="4519136"/>
            <a:ext cx="11326690" cy="923330"/>
          </a:xfrm>
          <a:prstGeom prst="rect">
            <a:avLst/>
          </a:prstGeom>
          <a:noFill/>
        </p:spPr>
        <p:txBody>
          <a:bodyPr wrap="square">
            <a:spAutoFit/>
          </a:bodyPr>
          <a:lstStyle/>
          <a:p>
            <a:r>
              <a:rPr lang="en-US" dirty="0"/>
              <a:t>4. In this app, BeanLifeCycleDemoApp.java is the main program.  TrackCoach.java is the prototype scoped bean. </a:t>
            </a:r>
            <a:r>
              <a:rPr lang="en-US" dirty="0" err="1"/>
              <a:t>TrackCoach</a:t>
            </a:r>
            <a:r>
              <a:rPr lang="en-US" dirty="0"/>
              <a:t> implements the </a:t>
            </a:r>
            <a:r>
              <a:rPr lang="en-US" dirty="0" err="1"/>
              <a:t>DisposableBean</a:t>
            </a:r>
            <a:r>
              <a:rPr lang="en-US" dirty="0"/>
              <a:t> interface and provides the destroy() method. The custom bean processing is handled in the </a:t>
            </a:r>
            <a:r>
              <a:rPr lang="en-US" dirty="0" err="1"/>
              <a:t>MyCustomBeanProcessor</a:t>
            </a:r>
            <a:r>
              <a:rPr lang="en-US" dirty="0"/>
              <a:t> class.</a:t>
            </a:r>
          </a:p>
        </p:txBody>
      </p:sp>
    </p:spTree>
    <p:extLst>
      <p:ext uri="{BB962C8B-B14F-4D97-AF65-F5344CB8AC3E}">
        <p14:creationId xmlns:p14="http://schemas.microsoft.com/office/powerpoint/2010/main" val="323719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D4D81-0807-7A87-382A-2324D2A8F5AB}"/>
              </a:ext>
            </a:extLst>
          </p:cNvPr>
          <p:cNvPicPr>
            <a:picLocks noChangeAspect="1"/>
          </p:cNvPicPr>
          <p:nvPr/>
        </p:nvPicPr>
        <p:blipFill>
          <a:blip r:embed="rId3"/>
          <a:stretch>
            <a:fillRect/>
          </a:stretch>
        </p:blipFill>
        <p:spPr>
          <a:xfrm>
            <a:off x="4271083" y="1428750"/>
            <a:ext cx="4063292" cy="5429250"/>
          </a:xfrm>
          <a:prstGeom prst="rect">
            <a:avLst/>
          </a:prstGeom>
        </p:spPr>
      </p:pic>
      <p:sp>
        <p:nvSpPr>
          <p:cNvPr id="5" name="TextBox 4">
            <a:extLst>
              <a:ext uri="{FF2B5EF4-FFF2-40B4-BE49-F238E27FC236}">
                <a16:creationId xmlns:a16="http://schemas.microsoft.com/office/drawing/2014/main" id="{38E2A97A-8808-B33A-3A83-53B6AC140604}"/>
              </a:ext>
            </a:extLst>
          </p:cNvPr>
          <p:cNvSpPr txBox="1"/>
          <p:nvPr/>
        </p:nvSpPr>
        <p:spPr>
          <a:xfrm>
            <a:off x="5038725" y="710684"/>
            <a:ext cx="6096000" cy="369332"/>
          </a:xfrm>
          <a:prstGeom prst="rect">
            <a:avLst/>
          </a:prstGeom>
          <a:noFill/>
        </p:spPr>
        <p:txBody>
          <a:bodyPr wrap="square">
            <a:spAutoFit/>
          </a:bodyPr>
          <a:lstStyle/>
          <a:p>
            <a:r>
              <a:rPr lang="en-US" dirty="0"/>
              <a:t>Final Project Structure</a:t>
            </a:r>
          </a:p>
        </p:txBody>
      </p:sp>
    </p:spTree>
    <p:extLst>
      <p:ext uri="{BB962C8B-B14F-4D97-AF65-F5344CB8AC3E}">
        <p14:creationId xmlns:p14="http://schemas.microsoft.com/office/powerpoint/2010/main" val="3355371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RAVI.PRAKASH2@FISERV.com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1139B-1921-BF9C-30C0-F2B8FF2C4B54}"/>
              </a:ext>
            </a:extLst>
          </p:cNvPr>
          <p:cNvPicPr>
            <a:picLocks noChangeAspect="1"/>
          </p:cNvPicPr>
          <p:nvPr/>
        </p:nvPicPr>
        <p:blipFill>
          <a:blip r:embed="rId3"/>
          <a:stretch>
            <a:fillRect/>
          </a:stretch>
        </p:blipFill>
        <p:spPr>
          <a:xfrm>
            <a:off x="3338512" y="1000125"/>
            <a:ext cx="5514975" cy="4857750"/>
          </a:xfrm>
          <a:prstGeom prst="rect">
            <a:avLst/>
          </a:prstGeom>
        </p:spPr>
      </p:pic>
    </p:spTree>
    <p:extLst>
      <p:ext uri="{BB962C8B-B14F-4D97-AF65-F5344CB8AC3E}">
        <p14:creationId xmlns:p14="http://schemas.microsoft.com/office/powerpoint/2010/main" val="2391205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009C3-AA63-B233-FA91-67A67F9EEE41}"/>
              </a:ext>
            </a:extLst>
          </p:cNvPr>
          <p:cNvPicPr>
            <a:picLocks noChangeAspect="1"/>
          </p:cNvPicPr>
          <p:nvPr/>
        </p:nvPicPr>
        <p:blipFill>
          <a:blip r:embed="rId3"/>
          <a:stretch>
            <a:fillRect/>
          </a:stretch>
        </p:blipFill>
        <p:spPr>
          <a:xfrm>
            <a:off x="712934" y="728969"/>
            <a:ext cx="4807024" cy="2386805"/>
          </a:xfrm>
          <a:prstGeom prst="rect">
            <a:avLst/>
          </a:prstGeom>
        </p:spPr>
      </p:pic>
      <p:pic>
        <p:nvPicPr>
          <p:cNvPr id="5" name="Picture 4">
            <a:extLst>
              <a:ext uri="{FF2B5EF4-FFF2-40B4-BE49-F238E27FC236}">
                <a16:creationId xmlns:a16="http://schemas.microsoft.com/office/drawing/2014/main" id="{531D8263-A19E-6E0A-8412-82DB8541ED1C}"/>
              </a:ext>
            </a:extLst>
          </p:cNvPr>
          <p:cNvPicPr>
            <a:picLocks noChangeAspect="1"/>
          </p:cNvPicPr>
          <p:nvPr/>
        </p:nvPicPr>
        <p:blipFill>
          <a:blip r:embed="rId4"/>
          <a:stretch>
            <a:fillRect/>
          </a:stretch>
        </p:blipFill>
        <p:spPr>
          <a:xfrm>
            <a:off x="5794826" y="666651"/>
            <a:ext cx="6201431" cy="2916185"/>
          </a:xfrm>
          <a:prstGeom prst="rect">
            <a:avLst/>
          </a:prstGeom>
        </p:spPr>
      </p:pic>
      <p:pic>
        <p:nvPicPr>
          <p:cNvPr id="7" name="Picture 6">
            <a:extLst>
              <a:ext uri="{FF2B5EF4-FFF2-40B4-BE49-F238E27FC236}">
                <a16:creationId xmlns:a16="http://schemas.microsoft.com/office/drawing/2014/main" id="{5AC08BEE-A05A-1FDF-3FE8-ADFF8E687C59}"/>
              </a:ext>
            </a:extLst>
          </p:cNvPr>
          <p:cNvPicPr>
            <a:picLocks noChangeAspect="1"/>
          </p:cNvPicPr>
          <p:nvPr/>
        </p:nvPicPr>
        <p:blipFill>
          <a:blip r:embed="rId5"/>
          <a:stretch>
            <a:fillRect/>
          </a:stretch>
        </p:blipFill>
        <p:spPr>
          <a:xfrm>
            <a:off x="260058" y="3805340"/>
            <a:ext cx="6028888" cy="2386009"/>
          </a:xfrm>
          <a:prstGeom prst="rect">
            <a:avLst/>
          </a:prstGeom>
        </p:spPr>
      </p:pic>
      <p:pic>
        <p:nvPicPr>
          <p:cNvPr id="11" name="Picture 10">
            <a:extLst>
              <a:ext uri="{FF2B5EF4-FFF2-40B4-BE49-F238E27FC236}">
                <a16:creationId xmlns:a16="http://schemas.microsoft.com/office/drawing/2014/main" id="{FA50E2EE-C819-156E-AE62-C1E69A18B33B}"/>
              </a:ext>
            </a:extLst>
          </p:cNvPr>
          <p:cNvPicPr>
            <a:picLocks noChangeAspect="1"/>
          </p:cNvPicPr>
          <p:nvPr/>
        </p:nvPicPr>
        <p:blipFill>
          <a:blip r:embed="rId6"/>
          <a:stretch>
            <a:fillRect/>
          </a:stretch>
        </p:blipFill>
        <p:spPr>
          <a:xfrm>
            <a:off x="6489230" y="3908338"/>
            <a:ext cx="5364807" cy="2762352"/>
          </a:xfrm>
          <a:prstGeom prst="rect">
            <a:avLst/>
          </a:prstGeom>
        </p:spPr>
      </p:pic>
    </p:spTree>
    <p:extLst>
      <p:ext uri="{BB962C8B-B14F-4D97-AF65-F5344CB8AC3E}">
        <p14:creationId xmlns:p14="http://schemas.microsoft.com/office/powerpoint/2010/main" val="315724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3EDDE-5110-1E77-318C-E1FC24967DF5}"/>
              </a:ext>
            </a:extLst>
          </p:cNvPr>
          <p:cNvPicPr>
            <a:picLocks noChangeAspect="1"/>
          </p:cNvPicPr>
          <p:nvPr/>
        </p:nvPicPr>
        <p:blipFill>
          <a:blip r:embed="rId3"/>
          <a:stretch>
            <a:fillRect/>
          </a:stretch>
        </p:blipFill>
        <p:spPr>
          <a:xfrm>
            <a:off x="876300" y="819150"/>
            <a:ext cx="10439400" cy="5219700"/>
          </a:xfrm>
          <a:prstGeom prst="rect">
            <a:avLst/>
          </a:prstGeom>
        </p:spPr>
      </p:pic>
    </p:spTree>
    <p:extLst>
      <p:ext uri="{BB962C8B-B14F-4D97-AF65-F5344CB8AC3E}">
        <p14:creationId xmlns:p14="http://schemas.microsoft.com/office/powerpoint/2010/main" val="346642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8C65F-7C90-F143-5F4E-29C3A6C8823F}"/>
              </a:ext>
            </a:extLst>
          </p:cNvPr>
          <p:cNvPicPr>
            <a:picLocks noChangeAspect="1"/>
          </p:cNvPicPr>
          <p:nvPr/>
        </p:nvPicPr>
        <p:blipFill>
          <a:blip r:embed="rId3"/>
          <a:stretch>
            <a:fillRect/>
          </a:stretch>
        </p:blipFill>
        <p:spPr>
          <a:xfrm>
            <a:off x="3662838" y="629130"/>
            <a:ext cx="4866323" cy="2799870"/>
          </a:xfrm>
          <a:prstGeom prst="rect">
            <a:avLst/>
          </a:prstGeom>
        </p:spPr>
      </p:pic>
      <p:pic>
        <p:nvPicPr>
          <p:cNvPr id="5" name="Picture 4">
            <a:extLst>
              <a:ext uri="{FF2B5EF4-FFF2-40B4-BE49-F238E27FC236}">
                <a16:creationId xmlns:a16="http://schemas.microsoft.com/office/drawing/2014/main" id="{D3BD2F8E-51B4-EFF4-FC32-883A215861DC}"/>
              </a:ext>
            </a:extLst>
          </p:cNvPr>
          <p:cNvPicPr>
            <a:picLocks noChangeAspect="1"/>
          </p:cNvPicPr>
          <p:nvPr/>
        </p:nvPicPr>
        <p:blipFill>
          <a:blip r:embed="rId4"/>
          <a:stretch>
            <a:fillRect/>
          </a:stretch>
        </p:blipFill>
        <p:spPr>
          <a:xfrm>
            <a:off x="2883016" y="3837113"/>
            <a:ext cx="6425968" cy="2925294"/>
          </a:xfrm>
          <a:prstGeom prst="rect">
            <a:avLst/>
          </a:prstGeom>
        </p:spPr>
      </p:pic>
    </p:spTree>
    <p:extLst>
      <p:ext uri="{BB962C8B-B14F-4D97-AF65-F5344CB8AC3E}">
        <p14:creationId xmlns:p14="http://schemas.microsoft.com/office/powerpoint/2010/main" val="1241679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A34409-282C-1FEA-5895-176DBFA78A3D}"/>
              </a:ext>
            </a:extLst>
          </p:cNvPr>
          <p:cNvSpPr txBox="1"/>
          <p:nvPr/>
        </p:nvSpPr>
        <p:spPr>
          <a:xfrm>
            <a:off x="4462628" y="554042"/>
            <a:ext cx="6094520" cy="369332"/>
          </a:xfrm>
          <a:prstGeom prst="rect">
            <a:avLst/>
          </a:prstGeom>
          <a:noFill/>
        </p:spPr>
        <p:txBody>
          <a:bodyPr wrap="square">
            <a:spAutoFit/>
          </a:bodyPr>
          <a:lstStyle/>
          <a:p>
            <a:r>
              <a:rPr lang="en-US" dirty="0"/>
              <a:t>Test with scope="Singleton"</a:t>
            </a:r>
          </a:p>
        </p:txBody>
      </p:sp>
      <p:pic>
        <p:nvPicPr>
          <p:cNvPr id="5" name="Picture 4">
            <a:extLst>
              <a:ext uri="{FF2B5EF4-FFF2-40B4-BE49-F238E27FC236}">
                <a16:creationId xmlns:a16="http://schemas.microsoft.com/office/drawing/2014/main" id="{A666F6A9-4DE8-B83E-F170-412196398AD4}"/>
              </a:ext>
            </a:extLst>
          </p:cNvPr>
          <p:cNvPicPr>
            <a:picLocks noChangeAspect="1"/>
          </p:cNvPicPr>
          <p:nvPr/>
        </p:nvPicPr>
        <p:blipFill>
          <a:blip r:embed="rId3"/>
          <a:stretch>
            <a:fillRect/>
          </a:stretch>
        </p:blipFill>
        <p:spPr>
          <a:xfrm>
            <a:off x="833607" y="1208509"/>
            <a:ext cx="4410075" cy="3171825"/>
          </a:xfrm>
          <a:prstGeom prst="rect">
            <a:avLst/>
          </a:prstGeom>
        </p:spPr>
      </p:pic>
      <p:pic>
        <p:nvPicPr>
          <p:cNvPr id="7" name="Picture 6">
            <a:extLst>
              <a:ext uri="{FF2B5EF4-FFF2-40B4-BE49-F238E27FC236}">
                <a16:creationId xmlns:a16="http://schemas.microsoft.com/office/drawing/2014/main" id="{140EFDA4-DFCC-B8DB-7A25-9DBED7ED5BAD}"/>
              </a:ext>
            </a:extLst>
          </p:cNvPr>
          <p:cNvPicPr>
            <a:picLocks noChangeAspect="1"/>
          </p:cNvPicPr>
          <p:nvPr/>
        </p:nvPicPr>
        <p:blipFill>
          <a:blip r:embed="rId4"/>
          <a:stretch>
            <a:fillRect/>
          </a:stretch>
        </p:blipFill>
        <p:spPr>
          <a:xfrm>
            <a:off x="7203959" y="1287168"/>
            <a:ext cx="4256157" cy="3737640"/>
          </a:xfrm>
          <a:prstGeom prst="rect">
            <a:avLst/>
          </a:prstGeom>
        </p:spPr>
      </p:pic>
    </p:spTree>
    <p:extLst>
      <p:ext uri="{BB962C8B-B14F-4D97-AF65-F5344CB8AC3E}">
        <p14:creationId xmlns:p14="http://schemas.microsoft.com/office/powerpoint/2010/main" val="3840054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3948C-692D-6505-31B4-F4939F80D44B}"/>
              </a:ext>
            </a:extLst>
          </p:cNvPr>
          <p:cNvPicPr>
            <a:picLocks noChangeAspect="1"/>
          </p:cNvPicPr>
          <p:nvPr/>
        </p:nvPicPr>
        <p:blipFill>
          <a:blip r:embed="rId3"/>
          <a:stretch>
            <a:fillRect/>
          </a:stretch>
        </p:blipFill>
        <p:spPr>
          <a:xfrm>
            <a:off x="2782529" y="605684"/>
            <a:ext cx="6322142" cy="3963930"/>
          </a:xfrm>
          <a:prstGeom prst="rect">
            <a:avLst/>
          </a:prstGeom>
        </p:spPr>
      </p:pic>
      <p:pic>
        <p:nvPicPr>
          <p:cNvPr id="5" name="Picture 4">
            <a:extLst>
              <a:ext uri="{FF2B5EF4-FFF2-40B4-BE49-F238E27FC236}">
                <a16:creationId xmlns:a16="http://schemas.microsoft.com/office/drawing/2014/main" id="{167CB45F-CF01-4DBB-3D73-D96C0D190EFB}"/>
              </a:ext>
            </a:extLst>
          </p:cNvPr>
          <p:cNvPicPr>
            <a:picLocks noChangeAspect="1"/>
          </p:cNvPicPr>
          <p:nvPr/>
        </p:nvPicPr>
        <p:blipFill>
          <a:blip r:embed="rId4"/>
          <a:stretch>
            <a:fillRect/>
          </a:stretch>
        </p:blipFill>
        <p:spPr>
          <a:xfrm>
            <a:off x="0" y="4569614"/>
            <a:ext cx="12192000" cy="2511108"/>
          </a:xfrm>
          <a:prstGeom prst="rect">
            <a:avLst/>
          </a:prstGeom>
        </p:spPr>
      </p:pic>
    </p:spTree>
    <p:extLst>
      <p:ext uri="{BB962C8B-B14F-4D97-AF65-F5344CB8AC3E}">
        <p14:creationId xmlns:p14="http://schemas.microsoft.com/office/powerpoint/2010/main" val="2746353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E07897-9543-A427-7C3B-7F3AED46034C}"/>
              </a:ext>
            </a:extLst>
          </p:cNvPr>
          <p:cNvSpPr txBox="1"/>
          <p:nvPr/>
        </p:nvSpPr>
        <p:spPr>
          <a:xfrm>
            <a:off x="4640826" y="548991"/>
            <a:ext cx="6096000" cy="369332"/>
          </a:xfrm>
          <a:prstGeom prst="rect">
            <a:avLst/>
          </a:prstGeom>
          <a:noFill/>
        </p:spPr>
        <p:txBody>
          <a:bodyPr wrap="square">
            <a:spAutoFit/>
          </a:bodyPr>
          <a:lstStyle/>
          <a:p>
            <a:r>
              <a:rPr lang="en-US" dirty="0"/>
              <a:t>Test with scope=“prototype"</a:t>
            </a:r>
          </a:p>
        </p:txBody>
      </p:sp>
      <p:pic>
        <p:nvPicPr>
          <p:cNvPr id="5" name="Picture 4">
            <a:extLst>
              <a:ext uri="{FF2B5EF4-FFF2-40B4-BE49-F238E27FC236}">
                <a16:creationId xmlns:a16="http://schemas.microsoft.com/office/drawing/2014/main" id="{A886AA97-1144-253B-5A43-7879DBA4BB43}"/>
              </a:ext>
            </a:extLst>
          </p:cNvPr>
          <p:cNvPicPr>
            <a:picLocks noChangeAspect="1"/>
          </p:cNvPicPr>
          <p:nvPr/>
        </p:nvPicPr>
        <p:blipFill>
          <a:blip r:embed="rId3"/>
          <a:stretch>
            <a:fillRect/>
          </a:stretch>
        </p:blipFill>
        <p:spPr>
          <a:xfrm>
            <a:off x="3771748" y="833595"/>
            <a:ext cx="4465346" cy="3630250"/>
          </a:xfrm>
          <a:prstGeom prst="rect">
            <a:avLst/>
          </a:prstGeom>
        </p:spPr>
      </p:pic>
      <p:pic>
        <p:nvPicPr>
          <p:cNvPr id="7" name="Picture 6">
            <a:extLst>
              <a:ext uri="{FF2B5EF4-FFF2-40B4-BE49-F238E27FC236}">
                <a16:creationId xmlns:a16="http://schemas.microsoft.com/office/drawing/2014/main" id="{3F2781FD-6979-D7B8-C618-1C6CE15412B6}"/>
              </a:ext>
            </a:extLst>
          </p:cNvPr>
          <p:cNvPicPr>
            <a:picLocks noChangeAspect="1"/>
          </p:cNvPicPr>
          <p:nvPr/>
        </p:nvPicPr>
        <p:blipFill>
          <a:blip r:embed="rId4"/>
          <a:stretch>
            <a:fillRect/>
          </a:stretch>
        </p:blipFill>
        <p:spPr>
          <a:xfrm>
            <a:off x="0" y="4463845"/>
            <a:ext cx="12192000" cy="2287682"/>
          </a:xfrm>
          <a:prstGeom prst="rect">
            <a:avLst/>
          </a:prstGeom>
        </p:spPr>
      </p:pic>
    </p:spTree>
    <p:extLst>
      <p:ext uri="{BB962C8B-B14F-4D97-AF65-F5344CB8AC3E}">
        <p14:creationId xmlns:p14="http://schemas.microsoft.com/office/powerpoint/2010/main" val="3527785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0817C7-9095-6CAA-104F-20ECDF8A557B}"/>
              </a:ext>
            </a:extLst>
          </p:cNvPr>
          <p:cNvSpPr txBox="1"/>
          <p:nvPr/>
        </p:nvSpPr>
        <p:spPr>
          <a:xfrm>
            <a:off x="4827638" y="621579"/>
            <a:ext cx="6096000" cy="369332"/>
          </a:xfrm>
          <a:prstGeom prst="rect">
            <a:avLst/>
          </a:prstGeom>
          <a:noFill/>
        </p:spPr>
        <p:txBody>
          <a:bodyPr wrap="square">
            <a:spAutoFit/>
          </a:bodyPr>
          <a:lstStyle/>
          <a:p>
            <a:r>
              <a:rPr lang="en-US" dirty="0"/>
              <a:t>Bean Lifecycle</a:t>
            </a:r>
          </a:p>
        </p:txBody>
      </p:sp>
      <p:pic>
        <p:nvPicPr>
          <p:cNvPr id="5" name="Picture 4">
            <a:extLst>
              <a:ext uri="{FF2B5EF4-FFF2-40B4-BE49-F238E27FC236}">
                <a16:creationId xmlns:a16="http://schemas.microsoft.com/office/drawing/2014/main" id="{4C4E6954-9FBA-6CD3-8CA0-5CD644773E1B}"/>
              </a:ext>
            </a:extLst>
          </p:cNvPr>
          <p:cNvPicPr>
            <a:picLocks noChangeAspect="1"/>
          </p:cNvPicPr>
          <p:nvPr/>
        </p:nvPicPr>
        <p:blipFill>
          <a:blip r:embed="rId3"/>
          <a:stretch>
            <a:fillRect/>
          </a:stretch>
        </p:blipFill>
        <p:spPr>
          <a:xfrm>
            <a:off x="443988" y="1202454"/>
            <a:ext cx="11068050" cy="5514975"/>
          </a:xfrm>
          <a:prstGeom prst="rect">
            <a:avLst/>
          </a:prstGeom>
        </p:spPr>
      </p:pic>
    </p:spTree>
    <p:extLst>
      <p:ext uri="{BB962C8B-B14F-4D97-AF65-F5344CB8AC3E}">
        <p14:creationId xmlns:p14="http://schemas.microsoft.com/office/powerpoint/2010/main" val="425034623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180d06e4-a44d-42a9-abe2-9bd0f71c347d" origin="defaultValue"/>
</file>

<file path=customXml/itemProps1.xml><?xml version="1.0" encoding="utf-8"?>
<ds:datastoreItem xmlns:ds="http://schemas.openxmlformats.org/officeDocument/2006/customXml" ds:itemID="{371E6E2A-D9C8-4A8D-A579-87E57B99CA50}">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Tech design</Template>
  <TotalTime>305</TotalTime>
  <Words>852</Words>
  <Application>Microsoft Office PowerPoint</Application>
  <PresentationFormat>Widescreen</PresentationFormat>
  <Paragraphs>106</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Gill Sans MT</vt:lpstr>
      <vt:lpstr>Wingdings 2</vt:lpstr>
      <vt:lpstr>Dividend</vt:lpstr>
      <vt:lpstr>SPRING BEAN SCOPES AND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BEAN SCOPES AND LIFECYCLE</dc:title>
  <dc:creator>Prakash, Ravi (Chennai)</dc:creator>
  <dc:description> _x000d_
 _x000d_
 _x000d_
 _x000d_
                                           @2020 Fiserv Inc, or its affiliates   |   </dc:description>
  <cp:lastModifiedBy>Prakash, Ravi (Chennai)</cp:lastModifiedBy>
  <cp:revision>9</cp:revision>
  <dcterms:created xsi:type="dcterms:W3CDTF">2023-02-27T07:40:42Z</dcterms:created>
  <dcterms:modified xsi:type="dcterms:W3CDTF">2023-02-27T12:45:46Z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2b591d32-23ce-47f1-8e3a-9a4ca98d64a5</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PunGyNAicpGdeg/fUjAxIlamHh2ckE0W</vt:lpwstr>
  </property>
</Properties>
</file>